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65" r:id="rId4"/>
    <p:sldId id="264" r:id="rId5"/>
    <p:sldId id="258" r:id="rId6"/>
    <p:sldId id="261" r:id="rId7"/>
    <p:sldId id="262" r:id="rId8"/>
    <p:sldId id="266" r:id="rId9"/>
    <p:sldId id="267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68" r:id="rId19"/>
    <p:sldId id="26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7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CB564-F410-4148-81B8-4A2943B9350B}" type="datetimeFigureOut">
              <a:rPr lang="es-MX" smtClean="0"/>
              <a:t>01/10/2025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B0A13F-D73C-42A1-A183-74E8A0FA5F5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3394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95B14-B4B7-4110-92DF-5B4264A5CBDE}" type="datetimeFigureOut">
              <a:rPr lang="es-MX" smtClean="0"/>
              <a:t>01/10/2025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B6D-F5A8-46CE-8366-27DD5DF94495}" type="slidenum">
              <a:rPr lang="es-MX" smtClean="0"/>
              <a:t>‹Nº›</a:t>
            </a:fld>
            <a:endParaRPr lang="es-MX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851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95B14-B4B7-4110-92DF-5B4264A5CBDE}" type="datetimeFigureOut">
              <a:rPr lang="es-MX" smtClean="0"/>
              <a:t>01/10/2025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B6D-F5A8-46CE-8366-27DD5DF9449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19130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95B14-B4B7-4110-92DF-5B4264A5CBDE}" type="datetimeFigureOut">
              <a:rPr lang="es-MX" smtClean="0"/>
              <a:t>01/10/2025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B6D-F5A8-46CE-8366-27DD5DF9449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5492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95B14-B4B7-4110-92DF-5B4264A5CBDE}" type="datetimeFigureOut">
              <a:rPr lang="es-MX" smtClean="0"/>
              <a:t>01/10/2025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B6D-F5A8-46CE-8366-27DD5DF94495}" type="slidenum">
              <a:rPr lang="es-MX" smtClean="0"/>
              <a:t>‹Nº›</a:t>
            </a:fld>
            <a:endParaRPr lang="es-MX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247640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95B14-B4B7-4110-92DF-5B4264A5CBDE}" type="datetimeFigureOut">
              <a:rPr lang="es-MX" smtClean="0"/>
              <a:t>01/10/2025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B6D-F5A8-46CE-8366-27DD5DF9449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25129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95B14-B4B7-4110-92DF-5B4264A5CBDE}" type="datetimeFigureOut">
              <a:rPr lang="es-MX" smtClean="0"/>
              <a:t>01/10/2025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B6D-F5A8-46CE-8366-27DD5DF94495}" type="slidenum">
              <a:rPr lang="es-MX" smtClean="0"/>
              <a:t>‹Nº›</a:t>
            </a:fld>
            <a:endParaRPr lang="es-MX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230335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95B14-B4B7-4110-92DF-5B4264A5CBDE}" type="datetimeFigureOut">
              <a:rPr lang="es-MX" smtClean="0"/>
              <a:t>01/10/2025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B6D-F5A8-46CE-8366-27DD5DF9449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73471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95B14-B4B7-4110-92DF-5B4264A5CBDE}" type="datetimeFigureOut">
              <a:rPr lang="es-MX" smtClean="0"/>
              <a:t>01/10/2025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B6D-F5A8-46CE-8366-27DD5DF9449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845938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95B14-B4B7-4110-92DF-5B4264A5CBDE}" type="datetimeFigureOut">
              <a:rPr lang="es-MX" smtClean="0"/>
              <a:t>01/10/2025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B6D-F5A8-46CE-8366-27DD5DF9449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75275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95B14-B4B7-4110-92DF-5B4264A5CBDE}" type="datetimeFigureOut">
              <a:rPr lang="es-MX" smtClean="0"/>
              <a:t>01/10/2025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B6D-F5A8-46CE-8366-27DD5DF9449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50359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95B14-B4B7-4110-92DF-5B4264A5CBDE}" type="datetimeFigureOut">
              <a:rPr lang="es-MX" smtClean="0"/>
              <a:t>01/10/2025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B6D-F5A8-46CE-8366-27DD5DF9449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0956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95B14-B4B7-4110-92DF-5B4264A5CBDE}" type="datetimeFigureOut">
              <a:rPr lang="es-MX" smtClean="0"/>
              <a:t>01/10/2025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B6D-F5A8-46CE-8366-27DD5DF9449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73539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95B14-B4B7-4110-92DF-5B4264A5CBDE}" type="datetimeFigureOut">
              <a:rPr lang="es-MX" smtClean="0"/>
              <a:t>01/10/2025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B6D-F5A8-46CE-8366-27DD5DF9449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93949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95B14-B4B7-4110-92DF-5B4264A5CBDE}" type="datetimeFigureOut">
              <a:rPr lang="es-MX" smtClean="0"/>
              <a:t>01/10/2025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B6D-F5A8-46CE-8366-27DD5DF9449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4891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95B14-B4B7-4110-92DF-5B4264A5CBDE}" type="datetimeFigureOut">
              <a:rPr lang="es-MX" smtClean="0"/>
              <a:t>01/10/2025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B6D-F5A8-46CE-8366-27DD5DF9449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0862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95B14-B4B7-4110-92DF-5B4264A5CBDE}" type="datetimeFigureOut">
              <a:rPr lang="es-MX" smtClean="0"/>
              <a:t>01/10/2025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B6D-F5A8-46CE-8366-27DD5DF9449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58450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95B14-B4B7-4110-92DF-5B4264A5CBDE}" type="datetimeFigureOut">
              <a:rPr lang="es-MX" smtClean="0"/>
              <a:t>01/10/2025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81B6D-F5A8-46CE-8366-27DD5DF9449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65837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9395B14-B4B7-4110-92DF-5B4264A5CBDE}" type="datetimeFigureOut">
              <a:rPr lang="es-MX" smtClean="0"/>
              <a:t>01/10/2025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9781B6D-F5A8-46CE-8366-27DD5DF9449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961745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slide" Target="slide5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it/whatsapp-chiacchierare-messaggi-1623579/" TargetMode="Externa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986567-5B74-4E7B-8AA4-98ECF227B7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D918C99-933F-4BA7-9528-23799AE619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DBB1E07-8920-47DE-A551-2F50DA0C6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0732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Imagen 3">
            <a:extLst>
              <a:ext uri="{FF2B5EF4-FFF2-40B4-BE49-F238E27FC236}">
                <a16:creationId xmlns:a16="http://schemas.microsoft.com/office/drawing/2014/main" id="{E10A0561-A155-4CD0-A85B-5D00D4DBA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709E5FE-2C8D-45C8-9DEB-7ED737F6FAEE}"/>
              </a:ext>
            </a:extLst>
          </p:cNvPr>
          <p:cNvSpPr txBox="1"/>
          <p:nvPr/>
        </p:nvSpPr>
        <p:spPr>
          <a:xfrm>
            <a:off x="4208106" y="1851645"/>
            <a:ext cx="419877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9900" dirty="0">
                <a:solidFill>
                  <a:schemeClr val="bg1"/>
                </a:solidFill>
                <a:latin typeface="Arial Black" panose="020B0A04020102020204" pitchFamily="34" charset="0"/>
              </a:rPr>
              <a:t>¿?</a:t>
            </a:r>
          </a:p>
        </p:txBody>
      </p:sp>
    </p:spTree>
    <p:extLst>
      <p:ext uri="{BB962C8B-B14F-4D97-AF65-F5344CB8AC3E}">
        <p14:creationId xmlns:p14="http://schemas.microsoft.com/office/powerpoint/2010/main" val="9830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Imagen 3">
            <a:extLst>
              <a:ext uri="{FF2B5EF4-FFF2-40B4-BE49-F238E27FC236}">
                <a16:creationId xmlns:a16="http://schemas.microsoft.com/office/drawing/2014/main" id="{E10A0561-A155-4CD0-A85B-5D00D4DBA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709E5FE-2C8D-45C8-9DEB-7ED737F6FAEE}"/>
              </a:ext>
            </a:extLst>
          </p:cNvPr>
          <p:cNvSpPr txBox="1"/>
          <p:nvPr/>
        </p:nvSpPr>
        <p:spPr>
          <a:xfrm>
            <a:off x="2718318" y="2459504"/>
            <a:ext cx="67553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>
                <a:solidFill>
                  <a:schemeClr val="bg1"/>
                </a:solidFill>
              </a:rPr>
              <a:t>1.2 Importancia: inclusión, derechos humanos, alcance global</a:t>
            </a:r>
            <a:endParaRPr lang="es-MX" sz="4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700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FC81D92E-E156-4F3C-A3AD-0AE361ED36EA}"/>
              </a:ext>
            </a:extLst>
          </p:cNvPr>
          <p:cNvSpPr/>
          <p:nvPr/>
        </p:nvSpPr>
        <p:spPr>
          <a:xfrm>
            <a:off x="-101600" y="-81279"/>
            <a:ext cx="12604621" cy="6939280"/>
          </a:xfrm>
          <a:prstGeom prst="rect">
            <a:avLst/>
          </a:prstGeom>
          <a:gradFill>
            <a:gsLst>
              <a:gs pos="10000">
                <a:schemeClr val="bg1">
                  <a:lumMod val="95000"/>
                  <a:lumOff val="5000"/>
                  <a:alpha val="61000"/>
                </a:schemeClr>
              </a:gs>
              <a:gs pos="100000">
                <a:schemeClr val="bg1">
                  <a:lumMod val="95000"/>
                  <a:lumOff val="5000"/>
                  <a:alpha val="0"/>
                </a:schemeClr>
              </a:gs>
            </a:gsLst>
            <a:lin ang="48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 useBgFill="1"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B2AACDE0-60DC-4BFE-A67A-136601348B86}"/>
              </a:ext>
            </a:extLst>
          </p:cNvPr>
          <p:cNvSpPr/>
          <p:nvPr/>
        </p:nvSpPr>
        <p:spPr>
          <a:xfrm>
            <a:off x="9238850" y="1860680"/>
            <a:ext cx="793101" cy="3629607"/>
          </a:xfrm>
          <a:prstGeom prst="roundRect">
            <a:avLst>
              <a:gd name="adj" fmla="val 31323"/>
            </a:avLst>
          </a:prstGeom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 useBgFill="1"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3BC53460-3EDA-4F46-9000-7382433C6E0E}"/>
              </a:ext>
            </a:extLst>
          </p:cNvPr>
          <p:cNvSpPr/>
          <p:nvPr/>
        </p:nvSpPr>
        <p:spPr>
          <a:xfrm>
            <a:off x="6836237" y="1780591"/>
            <a:ext cx="793101" cy="3629607"/>
          </a:xfrm>
          <a:prstGeom prst="roundRect">
            <a:avLst>
              <a:gd name="adj" fmla="val 31323"/>
            </a:avLst>
          </a:prstGeom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 useBgFill="1"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735E4458-DF1E-4FB5-BDF7-94C7CFD983C2}"/>
              </a:ext>
            </a:extLst>
          </p:cNvPr>
          <p:cNvSpPr/>
          <p:nvPr/>
        </p:nvSpPr>
        <p:spPr>
          <a:xfrm>
            <a:off x="7640993" y="2034074"/>
            <a:ext cx="793101" cy="3282820"/>
          </a:xfrm>
          <a:prstGeom prst="roundRect">
            <a:avLst>
              <a:gd name="adj" fmla="val 31323"/>
            </a:avLst>
          </a:prstGeom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 useBgFill="1"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9E8F8FAA-9396-4C83-9AE9-7E011FE9FD17}"/>
              </a:ext>
            </a:extLst>
          </p:cNvPr>
          <p:cNvSpPr/>
          <p:nvPr/>
        </p:nvSpPr>
        <p:spPr>
          <a:xfrm>
            <a:off x="8445749" y="2034074"/>
            <a:ext cx="793101" cy="3282820"/>
          </a:xfrm>
          <a:prstGeom prst="roundRect">
            <a:avLst>
              <a:gd name="adj" fmla="val 31323"/>
            </a:avLst>
          </a:prstGeom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124" name="Picture 4" descr="Qué es el modelo de negocio Freemium?">
            <a:extLst>
              <a:ext uri="{FF2B5EF4-FFF2-40B4-BE49-F238E27FC236}">
                <a16:creationId xmlns:a16="http://schemas.microsoft.com/office/drawing/2014/main" id="{8105733C-5364-4DD5-BC89-263ED7D4F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861" y="2848525"/>
            <a:ext cx="3728465" cy="165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FEAA18D-4DAA-4EA4-B1CB-42F74B70AC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173869"/>
            <a:ext cx="12192000" cy="6858000"/>
          </a:xfrm>
          <a:prstGeom prst="rect">
            <a:avLst/>
          </a:prstGeom>
        </p:spPr>
      </p:pic>
      <p:sp>
        <p:nvSpPr>
          <p:cNvPr id="19" name="Entrada">
            <a:extLst>
              <a:ext uri="{FF2B5EF4-FFF2-40B4-BE49-F238E27FC236}">
                <a16:creationId xmlns:a16="http://schemas.microsoft.com/office/drawing/2014/main" id="{D6F90F5A-0C74-4E87-928F-CBF7B533D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6007" y="173869"/>
            <a:ext cx="3500721" cy="867930"/>
          </a:xfrm>
          <a:prstGeom prst="rect">
            <a:avLst/>
          </a:prstGeom>
          <a:solidFill>
            <a:schemeClr val="tx1">
              <a:lumMod val="85000"/>
              <a:alpha val="58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MX" sz="1800" b="1" dirty="0">
                <a:solidFill>
                  <a:schemeClr val="bg1"/>
                </a:solidFill>
              </a:rPr>
              <a:t>1.2 Importancia: inclusión, derechos humanos, alcance global</a:t>
            </a:r>
            <a:endParaRPr lang="es-MX" sz="1800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s-EC" altLang="es-EC" sz="1800" dirty="0">
              <a:solidFill>
                <a:schemeClr val="bg1"/>
              </a:solidFill>
            </a:endParaRPr>
          </a:p>
        </p:txBody>
      </p:sp>
      <p:sp>
        <p:nvSpPr>
          <p:cNvPr id="2" name="AutoShape 2" descr="Somos inclusión', la campaña que promueve la convivencia pacífica con  personas en movilidad humana en diversos municipios de Ecuador | ACNUR">
            <a:extLst>
              <a:ext uri="{FF2B5EF4-FFF2-40B4-BE49-F238E27FC236}">
                <a16:creationId xmlns:a16="http://schemas.microsoft.com/office/drawing/2014/main" id="{BFA83C92-0809-4A6A-8CFB-8A1BA4F85F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50644" y="1568318"/>
            <a:ext cx="1544425" cy="117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" name="AutoShape 6" descr="Somos inclusión', la campaña que promueve la convivencia pacífica con  personas en movilidad humana en diversos municipios de Ecuador | ACNUR">
            <a:extLst>
              <a:ext uri="{FF2B5EF4-FFF2-40B4-BE49-F238E27FC236}">
                <a16:creationId xmlns:a16="http://schemas.microsoft.com/office/drawing/2014/main" id="{EC3F08C3-A2EA-42ED-9709-AB1A0F9899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" name="AutoShape 4" descr="Somos inclusión', la campaña que promueve la convivencia pacífica con  personas en movilidad humana en diversos municipios de Ecuador | ACNUR">
            <a:extLst>
              <a:ext uri="{FF2B5EF4-FFF2-40B4-BE49-F238E27FC236}">
                <a16:creationId xmlns:a16="http://schemas.microsoft.com/office/drawing/2014/main" id="{32E2BFD5-CE9D-475B-BE23-16A9489908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1172547" cy="117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7" name="AutoShape 8" descr="Somos inclusión', la campaña que promueve la convivencia pacífica con  personas en movilidad humana en diversos municipios de Ecuador | ACNUR">
            <a:extLst>
              <a:ext uri="{FF2B5EF4-FFF2-40B4-BE49-F238E27FC236}">
                <a16:creationId xmlns:a16="http://schemas.microsoft.com/office/drawing/2014/main" id="{832A1D38-9FF3-49A0-B9D5-0ABC8299A2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ABDF7F2-C780-4B17-A178-8BDAC5477CDF}"/>
              </a:ext>
            </a:extLst>
          </p:cNvPr>
          <p:cNvSpPr txBox="1"/>
          <p:nvPr/>
        </p:nvSpPr>
        <p:spPr>
          <a:xfrm>
            <a:off x="516962" y="3410634"/>
            <a:ext cx="34189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/>
              <a:t>Asegura la igualdad de acceso a la información</a:t>
            </a:r>
            <a:r>
              <a:rPr lang="es-MX" dirty="0"/>
              <a:t>.</a:t>
            </a:r>
            <a:endParaRPr lang="es-MX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28D8DA6-AE14-4CD7-98E6-4D65DFF2FA6D}"/>
              </a:ext>
            </a:extLst>
          </p:cNvPr>
          <p:cNvSpPr txBox="1"/>
          <p:nvPr/>
        </p:nvSpPr>
        <p:spPr>
          <a:xfrm>
            <a:off x="516962" y="2044866"/>
            <a:ext cx="34539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/>
              <a:t>Derechos humanos</a:t>
            </a:r>
            <a:r>
              <a:rPr lang="es-MX" sz="3200" dirty="0"/>
              <a:t>:</a:t>
            </a:r>
            <a:endParaRPr lang="es-MX" sz="3200" b="1" dirty="0"/>
          </a:p>
        </p:txBody>
      </p:sp>
    </p:spTree>
    <p:extLst>
      <p:ext uri="{BB962C8B-B14F-4D97-AF65-F5344CB8AC3E}">
        <p14:creationId xmlns:p14="http://schemas.microsoft.com/office/powerpoint/2010/main" val="1678646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51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17" grpId="0" animBg="1"/>
      <p:bldP spid="5" grpId="0" animBg="1"/>
      <p:bldP spid="13" grpId="0" animBg="1"/>
      <p:bldP spid="14" grpId="0" animBg="1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FC81D92E-E156-4F3C-A3AD-0AE361ED36EA}"/>
              </a:ext>
            </a:extLst>
          </p:cNvPr>
          <p:cNvSpPr/>
          <p:nvPr/>
        </p:nvSpPr>
        <p:spPr>
          <a:xfrm>
            <a:off x="-206312" y="-40641"/>
            <a:ext cx="12604621" cy="6939280"/>
          </a:xfrm>
          <a:prstGeom prst="rect">
            <a:avLst/>
          </a:prstGeom>
          <a:gradFill>
            <a:gsLst>
              <a:gs pos="10000">
                <a:schemeClr val="bg1">
                  <a:lumMod val="95000"/>
                  <a:lumOff val="5000"/>
                  <a:alpha val="61000"/>
                </a:schemeClr>
              </a:gs>
              <a:gs pos="100000">
                <a:schemeClr val="bg1">
                  <a:lumMod val="95000"/>
                  <a:lumOff val="5000"/>
                  <a:alpha val="0"/>
                </a:schemeClr>
              </a:gs>
            </a:gsLst>
            <a:lin ang="48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 useBgFill="1"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B2AACDE0-60DC-4BFE-A67A-136601348B86}"/>
              </a:ext>
            </a:extLst>
          </p:cNvPr>
          <p:cNvSpPr/>
          <p:nvPr/>
        </p:nvSpPr>
        <p:spPr>
          <a:xfrm>
            <a:off x="9238850" y="1860680"/>
            <a:ext cx="793101" cy="3629607"/>
          </a:xfrm>
          <a:prstGeom prst="roundRect">
            <a:avLst>
              <a:gd name="adj" fmla="val 31323"/>
            </a:avLst>
          </a:prstGeom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 useBgFill="1"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3BC53460-3EDA-4F46-9000-7382433C6E0E}"/>
              </a:ext>
            </a:extLst>
          </p:cNvPr>
          <p:cNvSpPr/>
          <p:nvPr/>
        </p:nvSpPr>
        <p:spPr>
          <a:xfrm>
            <a:off x="6836237" y="1780591"/>
            <a:ext cx="793101" cy="3629607"/>
          </a:xfrm>
          <a:prstGeom prst="roundRect">
            <a:avLst>
              <a:gd name="adj" fmla="val 31323"/>
            </a:avLst>
          </a:prstGeom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 useBgFill="1"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735E4458-DF1E-4FB5-BDF7-94C7CFD983C2}"/>
              </a:ext>
            </a:extLst>
          </p:cNvPr>
          <p:cNvSpPr/>
          <p:nvPr/>
        </p:nvSpPr>
        <p:spPr>
          <a:xfrm>
            <a:off x="7640993" y="2034074"/>
            <a:ext cx="793101" cy="3282820"/>
          </a:xfrm>
          <a:prstGeom prst="roundRect">
            <a:avLst>
              <a:gd name="adj" fmla="val 31323"/>
            </a:avLst>
          </a:prstGeom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 useBgFill="1"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9E8F8FAA-9396-4C83-9AE9-7E011FE9FD17}"/>
              </a:ext>
            </a:extLst>
          </p:cNvPr>
          <p:cNvSpPr/>
          <p:nvPr/>
        </p:nvSpPr>
        <p:spPr>
          <a:xfrm>
            <a:off x="8445749" y="2034074"/>
            <a:ext cx="793101" cy="3282820"/>
          </a:xfrm>
          <a:prstGeom prst="roundRect">
            <a:avLst>
              <a:gd name="adj" fmla="val 31323"/>
            </a:avLst>
          </a:prstGeom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FEAA18D-4DAA-4EA4-B1CB-42F74B70A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312" y="166394"/>
            <a:ext cx="12192000" cy="6858000"/>
          </a:xfrm>
          <a:prstGeom prst="rect">
            <a:avLst/>
          </a:prstGeom>
        </p:spPr>
      </p:pic>
      <p:sp>
        <p:nvSpPr>
          <p:cNvPr id="19" name="Entrada">
            <a:extLst>
              <a:ext uri="{FF2B5EF4-FFF2-40B4-BE49-F238E27FC236}">
                <a16:creationId xmlns:a16="http://schemas.microsoft.com/office/drawing/2014/main" id="{D6F90F5A-0C74-4E87-928F-CBF7B533D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6007" y="173869"/>
            <a:ext cx="3500721" cy="867930"/>
          </a:xfrm>
          <a:prstGeom prst="rect">
            <a:avLst/>
          </a:prstGeom>
          <a:solidFill>
            <a:schemeClr val="tx1">
              <a:lumMod val="85000"/>
              <a:alpha val="58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MX" sz="1800" b="1" dirty="0">
                <a:solidFill>
                  <a:schemeClr val="bg1"/>
                </a:solidFill>
              </a:rPr>
              <a:t>1.2 Importancia: inclusión, derechos humanos, alcance global</a:t>
            </a:r>
            <a:endParaRPr lang="es-MX" sz="1800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s-EC" altLang="es-EC" sz="1800" dirty="0">
              <a:solidFill>
                <a:schemeClr val="bg1"/>
              </a:solidFill>
            </a:endParaRPr>
          </a:p>
        </p:txBody>
      </p:sp>
      <p:sp>
        <p:nvSpPr>
          <p:cNvPr id="2" name="AutoShape 2" descr="Somos inclusión', la campaña que promueve la convivencia pacífica con  personas en movilidad humana en diversos municipios de Ecuador | ACNUR">
            <a:extLst>
              <a:ext uri="{FF2B5EF4-FFF2-40B4-BE49-F238E27FC236}">
                <a16:creationId xmlns:a16="http://schemas.microsoft.com/office/drawing/2014/main" id="{BFA83C92-0809-4A6A-8CFB-8A1BA4F85F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50644" y="1568318"/>
            <a:ext cx="1544425" cy="117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" name="AutoShape 6" descr="Somos inclusión', la campaña que promueve la convivencia pacífica con  personas en movilidad humana en diversos municipios de Ecuador | ACNUR">
            <a:extLst>
              <a:ext uri="{FF2B5EF4-FFF2-40B4-BE49-F238E27FC236}">
                <a16:creationId xmlns:a16="http://schemas.microsoft.com/office/drawing/2014/main" id="{EC3F08C3-A2EA-42ED-9709-AB1A0F9899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" name="AutoShape 4" descr="Somos inclusión', la campaña que promueve la convivencia pacífica con  personas en movilidad humana en diversos municipios de Ecuador | ACNUR">
            <a:extLst>
              <a:ext uri="{FF2B5EF4-FFF2-40B4-BE49-F238E27FC236}">
                <a16:creationId xmlns:a16="http://schemas.microsoft.com/office/drawing/2014/main" id="{32E2BFD5-CE9D-475B-BE23-16A9489908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1172547" cy="117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7" name="AutoShape 8" descr="Somos inclusión', la campaña que promueve la convivencia pacífica con  personas en movilidad humana en diversos municipios de Ecuador | ACNUR">
            <a:extLst>
              <a:ext uri="{FF2B5EF4-FFF2-40B4-BE49-F238E27FC236}">
                <a16:creationId xmlns:a16="http://schemas.microsoft.com/office/drawing/2014/main" id="{832A1D38-9FF3-49A0-B9D5-0ABC8299A2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ABDF7F2-C780-4B17-A178-8BDAC5477CDF}"/>
              </a:ext>
            </a:extLst>
          </p:cNvPr>
          <p:cNvSpPr txBox="1"/>
          <p:nvPr/>
        </p:nvSpPr>
        <p:spPr>
          <a:xfrm>
            <a:off x="516962" y="3295952"/>
            <a:ext cx="34189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Permite que todos, sin importar sus capacidades, participen en el mundo digital.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28D8DA6-AE14-4CD7-98E6-4D65DFF2FA6D}"/>
              </a:ext>
            </a:extLst>
          </p:cNvPr>
          <p:cNvSpPr txBox="1"/>
          <p:nvPr/>
        </p:nvSpPr>
        <p:spPr>
          <a:xfrm>
            <a:off x="560141" y="2537309"/>
            <a:ext cx="3453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/>
              <a:t>INCLUSIÓN:</a:t>
            </a:r>
          </a:p>
        </p:txBody>
      </p:sp>
      <p:pic>
        <p:nvPicPr>
          <p:cNvPr id="16386" name="Picture 2" descr="El Hombre De Negocios Está Pensando Y Preguntándose Sobre El Personaje  Ilustración De Personaje 3d PNG ,dibujos Jefe, Hombre De Negocios Dibujos  Animados, Jefe Feliz PNG Imagen para Descarga Gratuita | Pngtree">
            <a:extLst>
              <a:ext uri="{FF2B5EF4-FFF2-40B4-BE49-F238E27FC236}">
                <a16:creationId xmlns:a16="http://schemas.microsoft.com/office/drawing/2014/main" id="{D747370B-C983-4E6A-97A9-BF8F4C785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341" y="2740865"/>
            <a:ext cx="2240951" cy="224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Inclusión digital: qué es y cuáles son sus beneficios">
            <a:extLst>
              <a:ext uri="{FF2B5EF4-FFF2-40B4-BE49-F238E27FC236}">
                <a16:creationId xmlns:a16="http://schemas.microsoft.com/office/drawing/2014/main" id="{7D5CB8BC-1202-4B82-A70F-A2A58C95E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81" y="3295952"/>
            <a:ext cx="3828781" cy="23326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551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1638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386"/>
                  </p:tgtEl>
                </p:cond>
              </p:nextCondLst>
            </p:seq>
          </p:childTnLst>
        </p:cTn>
      </p:par>
    </p:tnLst>
    <p:bldLst>
      <p:bldP spid="17" grpId="0" animBg="1"/>
      <p:bldP spid="5" grpId="0" animBg="1"/>
      <p:bldP spid="13" grpId="0" animBg="1"/>
      <p:bldP spid="14" grpId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FC81D92E-E156-4F3C-A3AD-0AE361ED36EA}"/>
              </a:ext>
            </a:extLst>
          </p:cNvPr>
          <p:cNvSpPr/>
          <p:nvPr/>
        </p:nvSpPr>
        <p:spPr>
          <a:xfrm>
            <a:off x="-206312" y="-40641"/>
            <a:ext cx="12604621" cy="6939280"/>
          </a:xfrm>
          <a:prstGeom prst="rect">
            <a:avLst/>
          </a:prstGeom>
          <a:gradFill>
            <a:gsLst>
              <a:gs pos="10000">
                <a:schemeClr val="bg1">
                  <a:lumMod val="95000"/>
                  <a:lumOff val="5000"/>
                  <a:alpha val="61000"/>
                </a:schemeClr>
              </a:gs>
              <a:gs pos="100000">
                <a:schemeClr val="bg1">
                  <a:lumMod val="95000"/>
                  <a:lumOff val="5000"/>
                  <a:alpha val="0"/>
                </a:schemeClr>
              </a:gs>
            </a:gsLst>
            <a:lin ang="48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 useBgFill="1"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B2AACDE0-60DC-4BFE-A67A-136601348B86}"/>
              </a:ext>
            </a:extLst>
          </p:cNvPr>
          <p:cNvSpPr/>
          <p:nvPr/>
        </p:nvSpPr>
        <p:spPr>
          <a:xfrm>
            <a:off x="9238850" y="1860680"/>
            <a:ext cx="793101" cy="3629607"/>
          </a:xfrm>
          <a:prstGeom prst="roundRect">
            <a:avLst>
              <a:gd name="adj" fmla="val 31323"/>
            </a:avLst>
          </a:prstGeom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 useBgFill="1"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3BC53460-3EDA-4F46-9000-7382433C6E0E}"/>
              </a:ext>
            </a:extLst>
          </p:cNvPr>
          <p:cNvSpPr/>
          <p:nvPr/>
        </p:nvSpPr>
        <p:spPr>
          <a:xfrm>
            <a:off x="6836237" y="1780591"/>
            <a:ext cx="793101" cy="3629607"/>
          </a:xfrm>
          <a:prstGeom prst="roundRect">
            <a:avLst>
              <a:gd name="adj" fmla="val 31323"/>
            </a:avLst>
          </a:prstGeom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 useBgFill="1"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735E4458-DF1E-4FB5-BDF7-94C7CFD983C2}"/>
              </a:ext>
            </a:extLst>
          </p:cNvPr>
          <p:cNvSpPr/>
          <p:nvPr/>
        </p:nvSpPr>
        <p:spPr>
          <a:xfrm>
            <a:off x="7640993" y="2034074"/>
            <a:ext cx="793101" cy="3282820"/>
          </a:xfrm>
          <a:prstGeom prst="roundRect">
            <a:avLst>
              <a:gd name="adj" fmla="val 31323"/>
            </a:avLst>
          </a:prstGeom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 useBgFill="1"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9E8F8FAA-9396-4C83-9AE9-7E011FE9FD17}"/>
              </a:ext>
            </a:extLst>
          </p:cNvPr>
          <p:cNvSpPr/>
          <p:nvPr/>
        </p:nvSpPr>
        <p:spPr>
          <a:xfrm>
            <a:off x="8445749" y="2034074"/>
            <a:ext cx="793101" cy="3282820"/>
          </a:xfrm>
          <a:prstGeom prst="roundRect">
            <a:avLst>
              <a:gd name="adj" fmla="val 31323"/>
            </a:avLst>
          </a:prstGeom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FEAA18D-4DAA-4EA4-B1CB-42F74B70A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312" y="152400"/>
            <a:ext cx="12192000" cy="6858000"/>
          </a:xfrm>
          <a:prstGeom prst="rect">
            <a:avLst/>
          </a:prstGeom>
        </p:spPr>
      </p:pic>
      <p:sp>
        <p:nvSpPr>
          <p:cNvPr id="19" name="Entrada">
            <a:extLst>
              <a:ext uri="{FF2B5EF4-FFF2-40B4-BE49-F238E27FC236}">
                <a16:creationId xmlns:a16="http://schemas.microsoft.com/office/drawing/2014/main" id="{D6F90F5A-0C74-4E87-928F-CBF7B533D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6007" y="173869"/>
            <a:ext cx="3500721" cy="867930"/>
          </a:xfrm>
          <a:prstGeom prst="rect">
            <a:avLst/>
          </a:prstGeom>
          <a:solidFill>
            <a:schemeClr val="tx1">
              <a:lumMod val="85000"/>
              <a:alpha val="58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MX" sz="1800" b="1" dirty="0">
                <a:solidFill>
                  <a:schemeClr val="bg1"/>
                </a:solidFill>
              </a:rPr>
              <a:t>1.2 Importancia: inclusión, derechos humanos, alcance global</a:t>
            </a:r>
            <a:endParaRPr lang="es-MX" sz="1800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s-EC" altLang="es-EC" sz="1800" dirty="0">
              <a:solidFill>
                <a:schemeClr val="bg1"/>
              </a:solidFill>
            </a:endParaRPr>
          </a:p>
        </p:txBody>
      </p:sp>
      <p:sp>
        <p:nvSpPr>
          <p:cNvPr id="2" name="AutoShape 2" descr="Somos inclusión', la campaña que promueve la convivencia pacífica con  personas en movilidad humana en diversos municipios de Ecuador | ACNUR">
            <a:extLst>
              <a:ext uri="{FF2B5EF4-FFF2-40B4-BE49-F238E27FC236}">
                <a16:creationId xmlns:a16="http://schemas.microsoft.com/office/drawing/2014/main" id="{BFA83C92-0809-4A6A-8CFB-8A1BA4F85F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50644" y="1568318"/>
            <a:ext cx="1544425" cy="117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" name="AutoShape 6" descr="Somos inclusión', la campaña que promueve la convivencia pacífica con  personas en movilidad humana en diversos municipios de Ecuador | ACNUR">
            <a:extLst>
              <a:ext uri="{FF2B5EF4-FFF2-40B4-BE49-F238E27FC236}">
                <a16:creationId xmlns:a16="http://schemas.microsoft.com/office/drawing/2014/main" id="{EC3F08C3-A2EA-42ED-9709-AB1A0F9899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" name="AutoShape 4" descr="Somos inclusión', la campaña que promueve la convivencia pacífica con  personas en movilidad humana en diversos municipios de Ecuador | ACNUR">
            <a:extLst>
              <a:ext uri="{FF2B5EF4-FFF2-40B4-BE49-F238E27FC236}">
                <a16:creationId xmlns:a16="http://schemas.microsoft.com/office/drawing/2014/main" id="{32E2BFD5-CE9D-475B-BE23-16A9489908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1172547" cy="117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7" name="AutoShape 8" descr="Somos inclusión', la campaña que promueve la convivencia pacífica con  personas en movilidad humana en diversos municipios de Ecuador | ACNUR">
            <a:extLst>
              <a:ext uri="{FF2B5EF4-FFF2-40B4-BE49-F238E27FC236}">
                <a16:creationId xmlns:a16="http://schemas.microsoft.com/office/drawing/2014/main" id="{832A1D38-9FF3-49A0-B9D5-0ABC8299A2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ABDF7F2-C780-4B17-A178-8BDAC5477CDF}"/>
              </a:ext>
            </a:extLst>
          </p:cNvPr>
          <p:cNvSpPr txBox="1"/>
          <p:nvPr/>
        </p:nvSpPr>
        <p:spPr>
          <a:xfrm>
            <a:off x="516962" y="3295952"/>
            <a:ext cx="34189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/>
              <a:t>Facilita la interacción entre personas de todo el mundo, sin barreras.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28D8DA6-AE14-4CD7-98E6-4D65DFF2FA6D}"/>
              </a:ext>
            </a:extLst>
          </p:cNvPr>
          <p:cNvSpPr txBox="1"/>
          <p:nvPr/>
        </p:nvSpPr>
        <p:spPr>
          <a:xfrm>
            <a:off x="560140" y="2537309"/>
            <a:ext cx="3773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/>
              <a:t>Alcance global</a:t>
            </a:r>
            <a:r>
              <a:rPr lang="es-MX" sz="3200" dirty="0"/>
              <a:t>:</a:t>
            </a:r>
            <a:endParaRPr lang="es-MX" sz="3200" b="1" dirty="0"/>
          </a:p>
        </p:txBody>
      </p:sp>
      <p:pic>
        <p:nvPicPr>
          <p:cNvPr id="16386" name="Picture 2" descr="El Hombre De Negocios Está Pensando Y Preguntándose Sobre El Personaje  Ilustración De Personaje 3d PNG ,dibujos Jefe, Hombre De Negocios Dibujos  Animados, Jefe Feliz PNG Imagen para Descarga Gratuita | Pngtree">
            <a:extLst>
              <a:ext uri="{FF2B5EF4-FFF2-40B4-BE49-F238E27FC236}">
                <a16:creationId xmlns:a16="http://schemas.microsoft.com/office/drawing/2014/main" id="{D747370B-C983-4E6A-97A9-BF8F4C785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341" y="2740865"/>
            <a:ext cx="2240951" cy="224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Inclusión digital | Universo Abierto">
            <a:extLst>
              <a:ext uri="{FF2B5EF4-FFF2-40B4-BE49-F238E27FC236}">
                <a16:creationId xmlns:a16="http://schemas.microsoft.com/office/drawing/2014/main" id="{EDC65D9F-D496-4926-A36A-49B3B8E44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07" y="3319425"/>
            <a:ext cx="3418989" cy="256424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480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74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410"/>
                  </p:tgtEl>
                </p:cond>
              </p:nextCondLst>
            </p:seq>
          </p:childTnLst>
        </p:cTn>
      </p:par>
    </p:tnLst>
    <p:bldLst>
      <p:bldP spid="17" grpId="0" animBg="1"/>
      <p:bldP spid="5" grpId="0" animBg="1"/>
      <p:bldP spid="13" grpId="0" animBg="1"/>
      <p:bldP spid="14" grpId="0" animBg="1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FC81D92E-E156-4F3C-A3AD-0AE361ED36EA}"/>
              </a:ext>
            </a:extLst>
          </p:cNvPr>
          <p:cNvSpPr/>
          <p:nvPr/>
        </p:nvSpPr>
        <p:spPr>
          <a:xfrm>
            <a:off x="0" y="0"/>
            <a:ext cx="12604621" cy="6939280"/>
          </a:xfrm>
          <a:prstGeom prst="rect">
            <a:avLst/>
          </a:prstGeom>
          <a:gradFill>
            <a:gsLst>
              <a:gs pos="10000">
                <a:schemeClr val="bg1">
                  <a:lumMod val="95000"/>
                  <a:lumOff val="5000"/>
                  <a:alpha val="61000"/>
                </a:schemeClr>
              </a:gs>
              <a:gs pos="100000">
                <a:schemeClr val="bg1">
                  <a:lumMod val="95000"/>
                  <a:lumOff val="5000"/>
                  <a:alpha val="0"/>
                </a:schemeClr>
              </a:gs>
            </a:gsLst>
            <a:lin ang="48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 useBgFill="1"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B2AACDE0-60DC-4BFE-A67A-136601348B86}"/>
              </a:ext>
            </a:extLst>
          </p:cNvPr>
          <p:cNvSpPr/>
          <p:nvPr/>
        </p:nvSpPr>
        <p:spPr>
          <a:xfrm>
            <a:off x="9238850" y="1860680"/>
            <a:ext cx="793101" cy="3629607"/>
          </a:xfrm>
          <a:prstGeom prst="roundRect">
            <a:avLst>
              <a:gd name="adj" fmla="val 31323"/>
            </a:avLst>
          </a:prstGeom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 useBgFill="1"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3BC53460-3EDA-4F46-9000-7382433C6E0E}"/>
              </a:ext>
            </a:extLst>
          </p:cNvPr>
          <p:cNvSpPr/>
          <p:nvPr/>
        </p:nvSpPr>
        <p:spPr>
          <a:xfrm>
            <a:off x="6836237" y="1780591"/>
            <a:ext cx="793101" cy="3629607"/>
          </a:xfrm>
          <a:prstGeom prst="roundRect">
            <a:avLst>
              <a:gd name="adj" fmla="val 31323"/>
            </a:avLst>
          </a:prstGeom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 useBgFill="1"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735E4458-DF1E-4FB5-BDF7-94C7CFD983C2}"/>
              </a:ext>
            </a:extLst>
          </p:cNvPr>
          <p:cNvSpPr/>
          <p:nvPr/>
        </p:nvSpPr>
        <p:spPr>
          <a:xfrm>
            <a:off x="7640993" y="2034074"/>
            <a:ext cx="793101" cy="3282820"/>
          </a:xfrm>
          <a:prstGeom prst="roundRect">
            <a:avLst>
              <a:gd name="adj" fmla="val 31323"/>
            </a:avLst>
          </a:prstGeom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 useBgFill="1"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9E8F8FAA-9396-4C83-9AE9-7E011FE9FD17}"/>
              </a:ext>
            </a:extLst>
          </p:cNvPr>
          <p:cNvSpPr/>
          <p:nvPr/>
        </p:nvSpPr>
        <p:spPr>
          <a:xfrm>
            <a:off x="8445749" y="2034074"/>
            <a:ext cx="793101" cy="3282820"/>
          </a:xfrm>
          <a:prstGeom prst="roundRect">
            <a:avLst>
              <a:gd name="adj" fmla="val 31323"/>
            </a:avLst>
          </a:prstGeom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FEAA18D-4DAA-4EA4-B1CB-42F74B70A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81280"/>
            <a:ext cx="12192000" cy="6858000"/>
          </a:xfrm>
          <a:prstGeom prst="rect">
            <a:avLst/>
          </a:prstGeom>
        </p:spPr>
      </p:pic>
      <p:sp>
        <p:nvSpPr>
          <p:cNvPr id="19" name="Entrada">
            <a:extLst>
              <a:ext uri="{FF2B5EF4-FFF2-40B4-BE49-F238E27FC236}">
                <a16:creationId xmlns:a16="http://schemas.microsoft.com/office/drawing/2014/main" id="{D6F90F5A-0C74-4E87-928F-CBF7B533D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8684" y="106403"/>
            <a:ext cx="3500721" cy="867930"/>
          </a:xfrm>
          <a:prstGeom prst="rect">
            <a:avLst/>
          </a:prstGeom>
          <a:solidFill>
            <a:schemeClr val="tx1">
              <a:lumMod val="85000"/>
              <a:alpha val="58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MX" sz="1800" b="1" dirty="0">
                <a:solidFill>
                  <a:schemeClr val="bg1"/>
                </a:solidFill>
              </a:rPr>
              <a:t>1.2 Importancia: inclusión, derechos humanos, alcance global</a:t>
            </a:r>
            <a:endParaRPr lang="es-MX" sz="1800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s-EC" altLang="es-EC" sz="1800" dirty="0">
              <a:solidFill>
                <a:schemeClr val="bg1"/>
              </a:solidFill>
            </a:endParaRPr>
          </a:p>
        </p:txBody>
      </p:sp>
      <p:sp>
        <p:nvSpPr>
          <p:cNvPr id="2" name="AutoShape 2" descr="Somos inclusión', la campaña que promueve la convivencia pacífica con  personas en movilidad humana en diversos municipios de Ecuador | ACNUR">
            <a:extLst>
              <a:ext uri="{FF2B5EF4-FFF2-40B4-BE49-F238E27FC236}">
                <a16:creationId xmlns:a16="http://schemas.microsoft.com/office/drawing/2014/main" id="{BFA83C92-0809-4A6A-8CFB-8A1BA4F85F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50644" y="1568318"/>
            <a:ext cx="1544425" cy="117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" name="AutoShape 6" descr="Somos inclusión', la campaña que promueve la convivencia pacífica con  personas en movilidad humana en diversos municipios de Ecuador | ACNUR">
            <a:extLst>
              <a:ext uri="{FF2B5EF4-FFF2-40B4-BE49-F238E27FC236}">
                <a16:creationId xmlns:a16="http://schemas.microsoft.com/office/drawing/2014/main" id="{EC3F08C3-A2EA-42ED-9709-AB1A0F9899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" name="AutoShape 4" descr="Somos inclusión', la campaña que promueve la convivencia pacífica con  personas en movilidad humana en diversos municipios de Ecuador | ACNUR">
            <a:extLst>
              <a:ext uri="{FF2B5EF4-FFF2-40B4-BE49-F238E27FC236}">
                <a16:creationId xmlns:a16="http://schemas.microsoft.com/office/drawing/2014/main" id="{32E2BFD5-CE9D-475B-BE23-16A9489908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1172547" cy="117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7" name="AutoShape 8" descr="Somos inclusión', la campaña que promueve la convivencia pacífica con  personas en movilidad humana en diversos municipios de Ecuador | ACNUR">
            <a:extLst>
              <a:ext uri="{FF2B5EF4-FFF2-40B4-BE49-F238E27FC236}">
                <a16:creationId xmlns:a16="http://schemas.microsoft.com/office/drawing/2014/main" id="{832A1D38-9FF3-49A0-B9D5-0ABC8299A2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ABDF7F2-C780-4B17-A178-8BDAC5477CDF}"/>
              </a:ext>
            </a:extLst>
          </p:cNvPr>
          <p:cNvSpPr txBox="1"/>
          <p:nvPr/>
        </p:nvSpPr>
        <p:spPr>
          <a:xfrm>
            <a:off x="565138" y="2537901"/>
            <a:ext cx="34189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/>
              <a:t>Llega a una mayor audiencia, incluidas personas con discapacidades.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28D8DA6-AE14-4CD7-98E6-4D65DFF2FA6D}"/>
              </a:ext>
            </a:extLst>
          </p:cNvPr>
          <p:cNvSpPr txBox="1"/>
          <p:nvPr/>
        </p:nvSpPr>
        <p:spPr>
          <a:xfrm>
            <a:off x="516962" y="1488203"/>
            <a:ext cx="3227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/>
              <a:t>Más usuarios</a:t>
            </a:r>
            <a:r>
              <a:rPr lang="es-MX" sz="3200" dirty="0"/>
              <a:t>: </a:t>
            </a:r>
            <a:endParaRPr lang="es-MX" sz="3200" b="1" dirty="0"/>
          </a:p>
        </p:txBody>
      </p:sp>
      <p:pic>
        <p:nvPicPr>
          <p:cNvPr id="16386" name="Picture 2" descr="El Hombre De Negocios Está Pensando Y Preguntándose Sobre El Personaje  Ilustración De Personaje 3d PNG ,dibujos Jefe, Hombre De Negocios Dibujos  Animados, Jefe Feliz PNG Imagen para Descarga Gratuita | Pngtree">
            <a:extLst>
              <a:ext uri="{FF2B5EF4-FFF2-40B4-BE49-F238E27FC236}">
                <a16:creationId xmlns:a16="http://schemas.microsoft.com/office/drawing/2014/main" id="{D747370B-C983-4E6A-97A9-BF8F4C785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341" y="2740865"/>
            <a:ext cx="2240951" cy="224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Día Internacional de las Personas con Discapacidad: Fecha de inclusión y  respeto">
            <a:extLst>
              <a:ext uri="{FF2B5EF4-FFF2-40B4-BE49-F238E27FC236}">
                <a16:creationId xmlns:a16="http://schemas.microsoft.com/office/drawing/2014/main" id="{06818759-80AD-4381-A4C3-0D4EDAD8E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62" y="2448406"/>
            <a:ext cx="3227488" cy="233661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747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1638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386"/>
                  </p:tgtEl>
                </p:cond>
              </p:nextCondLst>
            </p:seq>
          </p:childTnLst>
        </p:cTn>
      </p:par>
    </p:tnLst>
    <p:bldLst>
      <p:bldP spid="17" grpId="0" animBg="1"/>
      <p:bldP spid="5" grpId="0" animBg="1"/>
      <p:bldP spid="13" grpId="0" animBg="1"/>
      <p:bldP spid="14" grpId="0" animBg="1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FC81D92E-E156-4F3C-A3AD-0AE361ED36EA}"/>
              </a:ext>
            </a:extLst>
          </p:cNvPr>
          <p:cNvSpPr/>
          <p:nvPr/>
        </p:nvSpPr>
        <p:spPr>
          <a:xfrm>
            <a:off x="0" y="0"/>
            <a:ext cx="12604621" cy="6939280"/>
          </a:xfrm>
          <a:prstGeom prst="rect">
            <a:avLst/>
          </a:prstGeom>
          <a:gradFill>
            <a:gsLst>
              <a:gs pos="10000">
                <a:schemeClr val="bg1">
                  <a:lumMod val="95000"/>
                  <a:lumOff val="5000"/>
                  <a:alpha val="61000"/>
                </a:schemeClr>
              </a:gs>
              <a:gs pos="100000">
                <a:schemeClr val="bg1">
                  <a:lumMod val="95000"/>
                  <a:lumOff val="5000"/>
                  <a:alpha val="0"/>
                </a:schemeClr>
              </a:gs>
            </a:gsLst>
            <a:lin ang="48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 useBgFill="1"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B2AACDE0-60DC-4BFE-A67A-136601348B86}"/>
              </a:ext>
            </a:extLst>
          </p:cNvPr>
          <p:cNvSpPr/>
          <p:nvPr/>
        </p:nvSpPr>
        <p:spPr>
          <a:xfrm>
            <a:off x="9238850" y="1860680"/>
            <a:ext cx="793101" cy="3629607"/>
          </a:xfrm>
          <a:prstGeom prst="roundRect">
            <a:avLst>
              <a:gd name="adj" fmla="val 31323"/>
            </a:avLst>
          </a:prstGeom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 useBgFill="1"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3BC53460-3EDA-4F46-9000-7382433C6E0E}"/>
              </a:ext>
            </a:extLst>
          </p:cNvPr>
          <p:cNvSpPr/>
          <p:nvPr/>
        </p:nvSpPr>
        <p:spPr>
          <a:xfrm>
            <a:off x="6836237" y="1780591"/>
            <a:ext cx="793101" cy="3629607"/>
          </a:xfrm>
          <a:prstGeom prst="roundRect">
            <a:avLst>
              <a:gd name="adj" fmla="val 31323"/>
            </a:avLst>
          </a:prstGeom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 useBgFill="1"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735E4458-DF1E-4FB5-BDF7-94C7CFD983C2}"/>
              </a:ext>
            </a:extLst>
          </p:cNvPr>
          <p:cNvSpPr/>
          <p:nvPr/>
        </p:nvSpPr>
        <p:spPr>
          <a:xfrm>
            <a:off x="7640993" y="2034074"/>
            <a:ext cx="793101" cy="3282820"/>
          </a:xfrm>
          <a:prstGeom prst="roundRect">
            <a:avLst>
              <a:gd name="adj" fmla="val 31323"/>
            </a:avLst>
          </a:prstGeom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 useBgFill="1"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9E8F8FAA-9396-4C83-9AE9-7E011FE9FD17}"/>
              </a:ext>
            </a:extLst>
          </p:cNvPr>
          <p:cNvSpPr/>
          <p:nvPr/>
        </p:nvSpPr>
        <p:spPr>
          <a:xfrm>
            <a:off x="8445749" y="2034074"/>
            <a:ext cx="793101" cy="3282820"/>
          </a:xfrm>
          <a:prstGeom prst="roundRect">
            <a:avLst>
              <a:gd name="adj" fmla="val 31323"/>
            </a:avLst>
          </a:prstGeom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FEAA18D-4DAA-4EA4-B1CB-42F74B70A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81280"/>
            <a:ext cx="12192000" cy="6858000"/>
          </a:xfrm>
          <a:prstGeom prst="rect">
            <a:avLst/>
          </a:prstGeom>
        </p:spPr>
      </p:pic>
      <p:sp>
        <p:nvSpPr>
          <p:cNvPr id="19" name="Entrada">
            <a:extLst>
              <a:ext uri="{FF2B5EF4-FFF2-40B4-BE49-F238E27FC236}">
                <a16:creationId xmlns:a16="http://schemas.microsoft.com/office/drawing/2014/main" id="{D6F90F5A-0C74-4E87-928F-CBF7B533D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8684" y="106403"/>
            <a:ext cx="3500721" cy="867930"/>
          </a:xfrm>
          <a:prstGeom prst="rect">
            <a:avLst/>
          </a:prstGeom>
          <a:solidFill>
            <a:schemeClr val="tx1">
              <a:lumMod val="85000"/>
              <a:alpha val="58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MX" sz="1800" b="1" dirty="0">
                <a:solidFill>
                  <a:schemeClr val="bg1"/>
                </a:solidFill>
              </a:rPr>
              <a:t>1.2 Importancia: inclusión, derechos humanos, alcance global</a:t>
            </a:r>
            <a:endParaRPr lang="es-MX" sz="1800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s-EC" altLang="es-EC" sz="1800" dirty="0">
              <a:solidFill>
                <a:schemeClr val="bg1"/>
              </a:solidFill>
            </a:endParaRPr>
          </a:p>
        </p:txBody>
      </p:sp>
      <p:sp>
        <p:nvSpPr>
          <p:cNvPr id="2" name="AutoShape 2" descr="Somos inclusión', la campaña que promueve la convivencia pacífica con  personas en movilidad humana en diversos municipios de Ecuador | ACNUR">
            <a:extLst>
              <a:ext uri="{FF2B5EF4-FFF2-40B4-BE49-F238E27FC236}">
                <a16:creationId xmlns:a16="http://schemas.microsoft.com/office/drawing/2014/main" id="{BFA83C92-0809-4A6A-8CFB-8A1BA4F85F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50644" y="1568318"/>
            <a:ext cx="1544425" cy="117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" name="AutoShape 6" descr="Somos inclusión', la campaña que promueve la convivencia pacífica con  personas en movilidad humana en diversos municipios de Ecuador | ACNUR">
            <a:extLst>
              <a:ext uri="{FF2B5EF4-FFF2-40B4-BE49-F238E27FC236}">
                <a16:creationId xmlns:a16="http://schemas.microsoft.com/office/drawing/2014/main" id="{EC3F08C3-A2EA-42ED-9709-AB1A0F9899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" name="AutoShape 4" descr="Somos inclusión', la campaña que promueve la convivencia pacífica con  personas en movilidad humana en diversos municipios de Ecuador | ACNUR">
            <a:extLst>
              <a:ext uri="{FF2B5EF4-FFF2-40B4-BE49-F238E27FC236}">
                <a16:creationId xmlns:a16="http://schemas.microsoft.com/office/drawing/2014/main" id="{32E2BFD5-CE9D-475B-BE23-16A9489908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1172547" cy="117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7" name="AutoShape 8" descr="Somos inclusión', la campaña que promueve la convivencia pacífica con  personas en movilidad humana en diversos municipios de Ecuador | ACNUR">
            <a:extLst>
              <a:ext uri="{FF2B5EF4-FFF2-40B4-BE49-F238E27FC236}">
                <a16:creationId xmlns:a16="http://schemas.microsoft.com/office/drawing/2014/main" id="{832A1D38-9FF3-49A0-B9D5-0ABC8299A2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ABDF7F2-C780-4B17-A178-8BDAC5477CDF}"/>
              </a:ext>
            </a:extLst>
          </p:cNvPr>
          <p:cNvSpPr txBox="1"/>
          <p:nvPr/>
        </p:nvSpPr>
        <p:spPr>
          <a:xfrm>
            <a:off x="565138" y="2537901"/>
            <a:ext cx="341898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/>
              <a:t>Mejora el posicionamiento en buscadores al hacer el contenido más accesible.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28D8DA6-AE14-4CD7-98E6-4D65DFF2FA6D}"/>
              </a:ext>
            </a:extLst>
          </p:cNvPr>
          <p:cNvSpPr txBox="1"/>
          <p:nvPr/>
        </p:nvSpPr>
        <p:spPr>
          <a:xfrm>
            <a:off x="516962" y="1488203"/>
            <a:ext cx="3227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/>
              <a:t>Mejor SEO</a:t>
            </a:r>
            <a:r>
              <a:rPr lang="es-MX" sz="3200" dirty="0"/>
              <a:t>:</a:t>
            </a:r>
            <a:endParaRPr lang="es-MX" sz="3200" b="1" dirty="0"/>
          </a:p>
        </p:txBody>
      </p:sp>
      <p:pic>
        <p:nvPicPr>
          <p:cNvPr id="16386" name="Picture 2" descr="El Hombre De Negocios Está Pensando Y Preguntándose Sobre El Personaje  Ilustración De Personaje 3d PNG ,dibujos Jefe, Hombre De Negocios Dibujos  Animados, Jefe Feliz PNG Imagen para Descarga Gratuita | Pngtree">
            <a:extLst>
              <a:ext uri="{FF2B5EF4-FFF2-40B4-BE49-F238E27FC236}">
                <a16:creationId xmlns:a16="http://schemas.microsoft.com/office/drawing/2014/main" id="{D747370B-C983-4E6A-97A9-BF8F4C785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341" y="2740865"/>
            <a:ext cx="2240951" cy="224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Mejora SEO y posiciona tu web">
            <a:extLst>
              <a:ext uri="{FF2B5EF4-FFF2-40B4-BE49-F238E27FC236}">
                <a16:creationId xmlns:a16="http://schemas.microsoft.com/office/drawing/2014/main" id="{938A0DF1-0401-47FB-95BC-AA3141014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37" y="2436564"/>
            <a:ext cx="3227488" cy="277899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925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1638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386"/>
                  </p:tgtEl>
                </p:cond>
              </p:nextCondLst>
            </p:seq>
          </p:childTnLst>
        </p:cTn>
      </p:par>
    </p:tnLst>
    <p:bldLst>
      <p:bldP spid="17" grpId="0" animBg="1"/>
      <p:bldP spid="5" grpId="0" animBg="1"/>
      <p:bldP spid="13" grpId="0" animBg="1"/>
      <p:bldP spid="14" grpId="0" animBg="1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FC81D92E-E156-4F3C-A3AD-0AE361ED36EA}"/>
              </a:ext>
            </a:extLst>
          </p:cNvPr>
          <p:cNvSpPr/>
          <p:nvPr/>
        </p:nvSpPr>
        <p:spPr>
          <a:xfrm>
            <a:off x="0" y="0"/>
            <a:ext cx="12604621" cy="6939280"/>
          </a:xfrm>
          <a:prstGeom prst="rect">
            <a:avLst/>
          </a:prstGeom>
          <a:gradFill>
            <a:gsLst>
              <a:gs pos="10000">
                <a:schemeClr val="bg1">
                  <a:lumMod val="95000"/>
                  <a:lumOff val="5000"/>
                  <a:alpha val="61000"/>
                </a:schemeClr>
              </a:gs>
              <a:gs pos="100000">
                <a:schemeClr val="bg1">
                  <a:lumMod val="95000"/>
                  <a:lumOff val="5000"/>
                  <a:alpha val="0"/>
                </a:schemeClr>
              </a:gs>
            </a:gsLst>
            <a:lin ang="48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 useBgFill="1"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B2AACDE0-60DC-4BFE-A67A-136601348B86}"/>
              </a:ext>
            </a:extLst>
          </p:cNvPr>
          <p:cNvSpPr/>
          <p:nvPr/>
        </p:nvSpPr>
        <p:spPr>
          <a:xfrm>
            <a:off x="9238850" y="1860680"/>
            <a:ext cx="793101" cy="3629607"/>
          </a:xfrm>
          <a:prstGeom prst="roundRect">
            <a:avLst>
              <a:gd name="adj" fmla="val 31323"/>
            </a:avLst>
          </a:prstGeom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 useBgFill="1"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3BC53460-3EDA-4F46-9000-7382433C6E0E}"/>
              </a:ext>
            </a:extLst>
          </p:cNvPr>
          <p:cNvSpPr/>
          <p:nvPr/>
        </p:nvSpPr>
        <p:spPr>
          <a:xfrm>
            <a:off x="6836237" y="1780591"/>
            <a:ext cx="793101" cy="3629607"/>
          </a:xfrm>
          <a:prstGeom prst="roundRect">
            <a:avLst>
              <a:gd name="adj" fmla="val 31323"/>
            </a:avLst>
          </a:prstGeom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 useBgFill="1"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735E4458-DF1E-4FB5-BDF7-94C7CFD983C2}"/>
              </a:ext>
            </a:extLst>
          </p:cNvPr>
          <p:cNvSpPr/>
          <p:nvPr/>
        </p:nvSpPr>
        <p:spPr>
          <a:xfrm>
            <a:off x="7640993" y="2034074"/>
            <a:ext cx="793101" cy="3282820"/>
          </a:xfrm>
          <a:prstGeom prst="roundRect">
            <a:avLst>
              <a:gd name="adj" fmla="val 31323"/>
            </a:avLst>
          </a:prstGeom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 useBgFill="1"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9E8F8FAA-9396-4C83-9AE9-7E011FE9FD17}"/>
              </a:ext>
            </a:extLst>
          </p:cNvPr>
          <p:cNvSpPr/>
          <p:nvPr/>
        </p:nvSpPr>
        <p:spPr>
          <a:xfrm>
            <a:off x="8445749" y="2034074"/>
            <a:ext cx="793101" cy="3282820"/>
          </a:xfrm>
          <a:prstGeom prst="roundRect">
            <a:avLst>
              <a:gd name="adj" fmla="val 31323"/>
            </a:avLst>
          </a:prstGeom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FEAA18D-4DAA-4EA4-B1CB-42F74B70A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81280"/>
            <a:ext cx="12192000" cy="6858000"/>
          </a:xfrm>
          <a:prstGeom prst="rect">
            <a:avLst/>
          </a:prstGeom>
        </p:spPr>
      </p:pic>
      <p:sp>
        <p:nvSpPr>
          <p:cNvPr id="19" name="Entrada">
            <a:extLst>
              <a:ext uri="{FF2B5EF4-FFF2-40B4-BE49-F238E27FC236}">
                <a16:creationId xmlns:a16="http://schemas.microsoft.com/office/drawing/2014/main" id="{D6F90F5A-0C74-4E87-928F-CBF7B533D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8684" y="106403"/>
            <a:ext cx="3500721" cy="867930"/>
          </a:xfrm>
          <a:prstGeom prst="rect">
            <a:avLst/>
          </a:prstGeom>
          <a:solidFill>
            <a:schemeClr val="tx1">
              <a:lumMod val="85000"/>
              <a:alpha val="58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MX" sz="1800" b="1" dirty="0">
                <a:solidFill>
                  <a:schemeClr val="bg1"/>
                </a:solidFill>
              </a:rPr>
              <a:t>1.2 Importancia: inclusión, derechos humanos, alcance global</a:t>
            </a:r>
            <a:endParaRPr lang="es-MX" sz="1800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s-EC" altLang="es-EC" sz="1800" dirty="0">
              <a:solidFill>
                <a:schemeClr val="bg1"/>
              </a:solidFill>
            </a:endParaRPr>
          </a:p>
        </p:txBody>
      </p:sp>
      <p:sp>
        <p:nvSpPr>
          <p:cNvPr id="2" name="AutoShape 2" descr="Somos inclusión', la campaña que promueve la convivencia pacífica con  personas en movilidad humana en diversos municipios de Ecuador | ACNUR">
            <a:extLst>
              <a:ext uri="{FF2B5EF4-FFF2-40B4-BE49-F238E27FC236}">
                <a16:creationId xmlns:a16="http://schemas.microsoft.com/office/drawing/2014/main" id="{BFA83C92-0809-4A6A-8CFB-8A1BA4F85F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50644" y="1568318"/>
            <a:ext cx="1544425" cy="117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" name="AutoShape 6" descr="Somos inclusión', la campaña que promueve la convivencia pacífica con  personas en movilidad humana en diversos municipios de Ecuador | ACNUR">
            <a:extLst>
              <a:ext uri="{FF2B5EF4-FFF2-40B4-BE49-F238E27FC236}">
                <a16:creationId xmlns:a16="http://schemas.microsoft.com/office/drawing/2014/main" id="{EC3F08C3-A2EA-42ED-9709-AB1A0F9899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" name="AutoShape 4" descr="Somos inclusión', la campaña que promueve la convivencia pacífica con  personas en movilidad humana en diversos municipios de Ecuador | ACNUR">
            <a:extLst>
              <a:ext uri="{FF2B5EF4-FFF2-40B4-BE49-F238E27FC236}">
                <a16:creationId xmlns:a16="http://schemas.microsoft.com/office/drawing/2014/main" id="{32E2BFD5-CE9D-475B-BE23-16A9489908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1172547" cy="117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7" name="AutoShape 8" descr="Somos inclusión', la campaña que promueve la convivencia pacífica con  personas en movilidad humana en diversos municipios de Ecuador | ACNUR">
            <a:extLst>
              <a:ext uri="{FF2B5EF4-FFF2-40B4-BE49-F238E27FC236}">
                <a16:creationId xmlns:a16="http://schemas.microsoft.com/office/drawing/2014/main" id="{832A1D38-9FF3-49A0-B9D5-0ABC8299A2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ABDF7F2-C780-4B17-A178-8BDAC5477CDF}"/>
              </a:ext>
            </a:extLst>
          </p:cNvPr>
          <p:cNvSpPr txBox="1"/>
          <p:nvPr/>
        </p:nvSpPr>
        <p:spPr>
          <a:xfrm>
            <a:off x="565138" y="2537901"/>
            <a:ext cx="34189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Refuerza la imagen de la marca como inclusiva y responsable.</a:t>
            </a:r>
            <a:endParaRPr lang="es-MX" sz="2800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28D8DA6-AE14-4CD7-98E6-4D65DFF2FA6D}"/>
              </a:ext>
            </a:extLst>
          </p:cNvPr>
          <p:cNvSpPr txBox="1"/>
          <p:nvPr/>
        </p:nvSpPr>
        <p:spPr>
          <a:xfrm>
            <a:off x="516961" y="1488203"/>
            <a:ext cx="4600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/>
              <a:t>Reputación positiva</a:t>
            </a:r>
            <a:r>
              <a:rPr lang="es-MX" sz="3200" dirty="0"/>
              <a:t>:</a:t>
            </a:r>
            <a:endParaRPr lang="es-MX" sz="3200" b="1" dirty="0"/>
          </a:p>
        </p:txBody>
      </p:sp>
      <p:pic>
        <p:nvPicPr>
          <p:cNvPr id="16386" name="Picture 2" descr="El Hombre De Negocios Está Pensando Y Preguntándose Sobre El Personaje  Ilustración De Personaje 3d PNG ,dibujos Jefe, Hombre De Negocios Dibujos  Animados, Jefe Feliz PNG Imagen para Descarga Gratuita | Pngtree">
            <a:extLst>
              <a:ext uri="{FF2B5EF4-FFF2-40B4-BE49-F238E27FC236}">
                <a16:creationId xmlns:a16="http://schemas.microsoft.com/office/drawing/2014/main" id="{D747370B-C983-4E6A-97A9-BF8F4C785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341" y="2740865"/>
            <a:ext cx="2240951" cy="224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4 PUNTOS CLAVES PARA UNA REPUTACIÓN PERSONAL POSITIVA">
            <a:extLst>
              <a:ext uri="{FF2B5EF4-FFF2-40B4-BE49-F238E27FC236}">
                <a16:creationId xmlns:a16="http://schemas.microsoft.com/office/drawing/2014/main" id="{93716E2C-C9C3-4573-81E8-BF250E3D9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89" y="2478401"/>
            <a:ext cx="3755122" cy="250341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918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1638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386"/>
                  </p:tgtEl>
                </p:cond>
              </p:nextCondLst>
            </p:seq>
          </p:childTnLst>
        </p:cTn>
      </p:par>
    </p:tnLst>
    <p:bldLst>
      <p:bldP spid="17" grpId="0" animBg="1"/>
      <p:bldP spid="5" grpId="0" animBg="1"/>
      <p:bldP spid="13" grpId="0" animBg="1"/>
      <p:bldP spid="14" grpId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Buddy Christ Meme Template — Kapwing">
            <a:extLst>
              <a:ext uri="{FF2B5EF4-FFF2-40B4-BE49-F238E27FC236}">
                <a16:creationId xmlns:a16="http://schemas.microsoft.com/office/drawing/2014/main" id="{3CF45745-B8CC-468F-B26D-7369778927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23927" y="2156927"/>
            <a:ext cx="1424473" cy="1424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21508" name="Picture 4" descr="Love reading Socrates and Plato - Meme subido por deleted_892fd25aafd :)  Memedroid">
            <a:extLst>
              <a:ext uri="{FF2B5EF4-FFF2-40B4-BE49-F238E27FC236}">
                <a16:creationId xmlns:a16="http://schemas.microsoft.com/office/drawing/2014/main" id="{E62DC656-ED09-4CF9-8D6A-1FEBC46A2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9837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96D776B-4814-41E4-8673-9BBEC7697F30}"/>
              </a:ext>
            </a:extLst>
          </p:cNvPr>
          <p:cNvSpPr/>
          <p:nvPr/>
        </p:nvSpPr>
        <p:spPr>
          <a:xfrm>
            <a:off x="6248400" y="0"/>
            <a:ext cx="6096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D4592B5-C396-4480-8D84-EDCD81D33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4072221"/>
            <a:ext cx="5722776" cy="2314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MX" altLang="es-MX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Referencias: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MX" altLang="es-MX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Fundación ONCE. (2020). </a:t>
            </a:r>
            <a:r>
              <a:rPr kumimoji="0" lang="es-MX" altLang="es-MX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 accesibilidad digital en la era de la inclusión</a:t>
            </a:r>
            <a:r>
              <a:rPr kumimoji="0" lang="es-MX" altLang="es-MX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Fundación ONCE. Recuperado de https://www.fundaciononce.es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WebAIM</a:t>
            </a:r>
            <a:r>
              <a:rPr kumimoji="0" lang="es-MX" altLang="es-MX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(2020). </a:t>
            </a:r>
            <a:r>
              <a:rPr kumimoji="0" lang="es-MX" altLang="es-MX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Introduction</a:t>
            </a:r>
            <a:r>
              <a:rPr kumimoji="0" lang="es-MX" altLang="es-MX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es-MX" altLang="es-MX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Web </a:t>
            </a:r>
            <a:r>
              <a:rPr kumimoji="0" lang="es-MX" altLang="es-MX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Accessibility</a:t>
            </a:r>
            <a:r>
              <a:rPr kumimoji="0" lang="es-MX" altLang="es-MX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Web </a:t>
            </a:r>
            <a:r>
              <a:rPr kumimoji="0" lang="es-MX" altLang="es-MX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Accessibility</a:t>
            </a:r>
            <a:r>
              <a:rPr kumimoji="0" lang="es-MX" altLang="es-MX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kumimoji="0" lang="es-MX" altLang="es-MX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Mind</a:t>
            </a:r>
            <a:r>
              <a:rPr kumimoji="0" lang="es-MX" altLang="es-MX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Recuperado de https://webaim.org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953BBA0-F799-46C3-A570-620C24352DA6}"/>
              </a:ext>
            </a:extLst>
          </p:cNvPr>
          <p:cNvSpPr txBox="1"/>
          <p:nvPr/>
        </p:nvSpPr>
        <p:spPr>
          <a:xfrm>
            <a:off x="6248400" y="99527"/>
            <a:ext cx="497632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sz="1400" b="1" dirty="0"/>
              <a:t>Conclusión</a:t>
            </a:r>
          </a:p>
          <a:p>
            <a:pPr>
              <a:lnSpc>
                <a:spcPct val="150000"/>
              </a:lnSpc>
            </a:pPr>
            <a:endParaRPr lang="es-MX" sz="1400" b="1" dirty="0"/>
          </a:p>
          <a:p>
            <a:pPr>
              <a:lnSpc>
                <a:spcPct val="150000"/>
              </a:lnSpc>
            </a:pPr>
            <a:r>
              <a:rPr lang="es-MX" sz="1400" dirty="0"/>
              <a:t>La </a:t>
            </a:r>
            <a:r>
              <a:rPr lang="es-MX" sz="1400" b="1" dirty="0"/>
              <a:t>accesibilidad digital</a:t>
            </a:r>
            <a:r>
              <a:rPr lang="es-MX" sz="1400" dirty="0"/>
              <a:t> es esencial para garantizar que todos los usuarios, sin importar sus capacidades, puedan acceder a la información y los servicios en línea. Su importancia radica en la </a:t>
            </a:r>
            <a:r>
              <a:rPr lang="es-MX" sz="1400" b="1" dirty="0"/>
              <a:t>inclusión</a:t>
            </a:r>
            <a:r>
              <a:rPr lang="es-MX" sz="1400" dirty="0"/>
              <a:t>, al permitir la participación de todos; en los </a:t>
            </a:r>
            <a:r>
              <a:rPr lang="es-MX" sz="1400" b="1" dirty="0"/>
              <a:t>derechos humanos</a:t>
            </a:r>
            <a:r>
              <a:rPr lang="es-MX" sz="1400" dirty="0"/>
              <a:t>, asegurando la igualdad de oportunidades; y en el </a:t>
            </a:r>
            <a:r>
              <a:rPr lang="es-MX" sz="1400" b="1" dirty="0"/>
              <a:t>alcance global</a:t>
            </a:r>
            <a:r>
              <a:rPr lang="es-MX" sz="1400" dirty="0"/>
              <a:t>, facilitando la conexión entre personas de todo el mundo. 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90778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Imagen 1">
            <a:extLst>
              <a:ext uri="{FF2B5EF4-FFF2-40B4-BE49-F238E27FC236}">
                <a16:creationId xmlns:a16="http://schemas.microsoft.com/office/drawing/2014/main" id="{A4A6465B-D00C-4C09-BC51-42CECFE94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Imagen 3">
            <a:extLst>
              <a:ext uri="{FF2B5EF4-FFF2-40B4-BE49-F238E27FC236}">
                <a16:creationId xmlns:a16="http://schemas.microsoft.com/office/drawing/2014/main" id="{760A1836-5577-4858-8D44-9DDE2BD1E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CuadroTexto 3">
            <a:extLst>
              <a:ext uri="{FF2B5EF4-FFF2-40B4-BE49-F238E27FC236}">
                <a16:creationId xmlns:a16="http://schemas.microsoft.com/office/drawing/2014/main" id="{AE1B1198-7873-4565-A1E4-ED93BA02AA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1945" y="1944136"/>
            <a:ext cx="61626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EC" altLang="es-EC" sz="1800" dirty="0">
                <a:solidFill>
                  <a:schemeClr val="bg1"/>
                </a:solidFill>
              </a:rPr>
              <a:t>ACCESIBILIDAD</a:t>
            </a:r>
            <a:endParaRPr lang="en-US" altLang="es-EC" sz="18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EC" altLang="es-EC" sz="1800" dirty="0">
                <a:solidFill>
                  <a:schemeClr val="bg1"/>
                </a:solidFill>
              </a:rPr>
              <a:t>1.1 Qué es la Accesibilidad digital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EC" altLang="es-EC" sz="1800" dirty="0">
                <a:solidFill>
                  <a:schemeClr val="bg1"/>
                </a:solidFill>
              </a:rPr>
              <a:t>1.2 </a:t>
            </a:r>
            <a:r>
              <a:rPr lang="es-ES" altLang="es-MX" sz="1800" dirty="0">
                <a:solidFill>
                  <a:schemeClr val="bg1"/>
                </a:solidFill>
              </a:rPr>
              <a:t>Importancia: inclusión, derechos humanos, alcance global.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ES" altLang="es-EC" sz="1800" dirty="0">
                <a:solidFill>
                  <a:schemeClr val="bg1"/>
                </a:solidFill>
              </a:rPr>
              <a:t>1.3 </a:t>
            </a:r>
            <a:r>
              <a:rPr lang="es-ES" altLang="es-MX" sz="1800" dirty="0">
                <a:solidFill>
                  <a:schemeClr val="bg1"/>
                </a:solidFill>
              </a:rPr>
              <a:t>Beneficios: más usuarios, mejor SEO, reputación positiva.</a:t>
            </a:r>
            <a:endParaRPr lang="es-EC" altLang="es-EC" sz="1800" dirty="0">
              <a:solidFill>
                <a:schemeClr val="bg1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F9B3DEF-7FB3-4647-8874-F27A2527C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900" y="4153721"/>
            <a:ext cx="1333045" cy="175432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B5FAF46-3185-4733-9DD5-8889FA93B626}"/>
              </a:ext>
            </a:extLst>
          </p:cNvPr>
          <p:cNvSpPr txBox="1"/>
          <p:nvPr/>
        </p:nvSpPr>
        <p:spPr>
          <a:xfrm>
            <a:off x="2719225" y="4099034"/>
            <a:ext cx="5928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REALIZADO POR:</a:t>
            </a:r>
          </a:p>
          <a:p>
            <a:endParaRPr lang="es-MX" dirty="0">
              <a:solidFill>
                <a:schemeClr val="bg1"/>
              </a:solidFill>
            </a:endParaRPr>
          </a:p>
          <a:p>
            <a:r>
              <a:rPr lang="es-MX" u="sng" dirty="0">
                <a:solidFill>
                  <a:schemeClr val="bg1"/>
                </a:solidFill>
              </a:rPr>
              <a:t>LESTAT CADENA</a:t>
            </a:r>
          </a:p>
          <a:p>
            <a:r>
              <a:rPr lang="es-MX" u="sng" dirty="0">
                <a:solidFill>
                  <a:schemeClr val="bg1"/>
                </a:solidFill>
              </a:rPr>
              <a:t>ISAAC DÍAZ</a:t>
            </a:r>
          </a:p>
          <a:p>
            <a:r>
              <a:rPr lang="es-MX" u="sng" dirty="0">
                <a:solidFill>
                  <a:schemeClr val="bg1"/>
                </a:solidFill>
              </a:rPr>
              <a:t>DENNYS MORA</a:t>
            </a:r>
          </a:p>
          <a:p>
            <a:r>
              <a:rPr lang="es-MX" u="sng" dirty="0">
                <a:solidFill>
                  <a:schemeClr val="bg1"/>
                </a:solidFill>
              </a:rPr>
              <a:t>MARTÍN PÁEZ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16DDD6B-BD26-4F53-9609-7E080557E4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067B34E-123D-4CED-BB4A-2E8F9786A5C5}"/>
              </a:ext>
            </a:extLst>
          </p:cNvPr>
          <p:cNvSpPr/>
          <p:nvPr/>
        </p:nvSpPr>
        <p:spPr>
          <a:xfrm>
            <a:off x="0" y="0"/>
            <a:ext cx="12822125" cy="7296552"/>
          </a:xfrm>
          <a:prstGeom prst="rect">
            <a:avLst/>
          </a:prstGeom>
          <a:solidFill>
            <a:schemeClr val="bg1">
              <a:alpha val="9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23375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20" name="Picture 12" descr="Imágenes de Fondos de pantalla - Descarga gratuita en Freepik">
            <a:extLst>
              <a:ext uri="{FF2B5EF4-FFF2-40B4-BE49-F238E27FC236}">
                <a16:creationId xmlns:a16="http://schemas.microsoft.com/office/drawing/2014/main" id="{D0D8333F-B067-4935-B8CE-8C2B91395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764655" cy="729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DECBEBF4-E666-4E96-8471-9306AA53F106}"/>
              </a:ext>
            </a:extLst>
          </p:cNvPr>
          <p:cNvSpPr/>
          <p:nvPr/>
        </p:nvSpPr>
        <p:spPr>
          <a:xfrm>
            <a:off x="0" y="0"/>
            <a:ext cx="12822125" cy="7296552"/>
          </a:xfrm>
          <a:prstGeom prst="rect">
            <a:avLst/>
          </a:prstGeom>
          <a:solidFill>
            <a:schemeClr val="bg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7412" name="Picture 4" descr="Iconos De Aplicaciones Web Y Móviles En Color E Iconos De Redes Sociales  Imagen de archivo editorial - Ilustración de insignia, contactos: 207703829">
            <a:extLst>
              <a:ext uri="{FF2B5EF4-FFF2-40B4-BE49-F238E27FC236}">
                <a16:creationId xmlns:a16="http://schemas.microsoft.com/office/drawing/2014/main" id="{ABD38228-0556-483C-9CE6-A7D88684B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1375" l="10000" r="98875">
                        <a14:foregroundMark x1="12875" y1="16375" x2="16250" y2="21500"/>
                        <a14:foregroundMark x1="17250" y1="35875" x2="20000" y2="46125"/>
                        <a14:foregroundMark x1="18375" y1="57375" x2="18500" y2="68125"/>
                        <a14:foregroundMark x1="18625" y1="80750" x2="17375" y2="91375"/>
                        <a14:foregroundMark x1="39625" y1="78750" x2="38375" y2="86375"/>
                        <a14:foregroundMark x1="42125" y1="55875" x2="39625" y2="65250"/>
                        <a14:foregroundMark x1="37250" y1="35250" x2="35625" y2="45375"/>
                        <a14:foregroundMark x1="38625" y1="13875" x2="38250" y2="20375"/>
                        <a14:foregroundMark x1="63375" y1="10250" x2="60125" y2="18750"/>
                        <a14:foregroundMark x1="85000" y1="11500" x2="79250" y2="23625"/>
                        <a14:foregroundMark x1="86250" y1="33000" x2="80375" y2="45375"/>
                        <a14:foregroundMark x1="84250" y1="56125" x2="80375" y2="63625"/>
                        <a14:foregroundMark x1="85000" y1="78500" x2="80625" y2="90000"/>
                        <a14:foregroundMark x1="58875" y1="77875" x2="57375" y2="88500"/>
                        <a14:foregroundMark x1="58750" y1="56875" x2="57750" y2="63625"/>
                        <a14:foregroundMark x1="62000" y1="56750" x2="61125" y2="63000"/>
                        <a14:foregroundMark x1="65250" y1="58000" x2="63625" y2="64250"/>
                        <a14:foregroundMark x1="59625" y1="58875" x2="59125" y2="66625"/>
                        <a14:foregroundMark x1="80625" y1="80375" x2="80125" y2="88625"/>
                        <a14:foregroundMark x1="60750" y1="78750" x2="60125" y2="87875"/>
                        <a14:foregroundMark x1="62875" y1="81000" x2="61875" y2="88000"/>
                        <a14:foregroundMark x1="60250" y1="77625" x2="56875" y2="84875"/>
                        <a14:foregroundMark x1="83375" y1="58250" x2="80875" y2="72375"/>
                        <a14:foregroundMark x1="83000" y1="59500" x2="83000" y2="64625"/>
                        <a14:foregroundMark x1="87500" y1="57000" x2="85000" y2="66625"/>
                        <a14:foregroundMark x1="82625" y1="58500" x2="80000" y2="62875"/>
                        <a14:foregroundMark x1="36500" y1="56750" x2="34625" y2="65875"/>
                        <a14:foregroundMark x1="38750" y1="58750" x2="36000" y2="64875"/>
                        <a14:foregroundMark x1="16375" y1="79750" x2="14500" y2="87625"/>
                        <a14:foregroundMark x1="12625" y1="81875" x2="13000" y2="85500"/>
                        <a14:foregroundMark x1="42125" y1="15500" x2="40625" y2="23250"/>
                        <a14:foregroundMark x1="59875" y1="14500" x2="59500" y2="19125"/>
                        <a14:foregroundMark x1="62750" y1="35250" x2="60625" y2="44875"/>
                        <a14:foregroundMark x1="62375" y1="34250" x2="57375" y2="44375"/>
                        <a14:foregroundMark x1="59125" y1="35000" x2="58125" y2="40375"/>
                        <a14:foregroundMark x1="82375" y1="35875" x2="80500" y2="43625"/>
                        <a14:foregroundMark x1="82000" y1="35375" x2="81625" y2="38250"/>
                        <a14:foregroundMark x1="17250" y1="14875" x2="15750" y2="24125"/>
                        <a14:foregroundMark x1="98875" y1="46250" x2="98875" y2="46250"/>
                        <a14:foregroundMark x1="98875" y1="46500" x2="98875" y2="46500"/>
                        <a14:foregroundMark x1="40375" y1="39500" x2="40250" y2="38125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33" y="-135065"/>
            <a:ext cx="6977109" cy="638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Vista general de diapositiva 2">
                <a:extLst>
                  <a:ext uri="{FF2B5EF4-FFF2-40B4-BE49-F238E27FC236}">
                    <a16:creationId xmlns:a16="http://schemas.microsoft.com/office/drawing/2014/main" id="{1793C1C8-85B9-49ED-A0E8-D6AFF16273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48748502"/>
                  </p:ext>
                </p:extLst>
              </p:nvPr>
            </p:nvGraphicFramePr>
            <p:xfrm>
              <a:off x="7910818" y="433605"/>
              <a:ext cx="1132514" cy="1024478"/>
            </p:xfrm>
            <a:graphic>
              <a:graphicData uri="http://schemas.microsoft.com/office/powerpoint/2016/slidezoom">
                <pslz:sldZm>
                  <pslz:sldZmObj sldId="258" cId="0">
                    <pslz:zmPr id="{E2887DBD-4F79-443F-BACF-258F20C69A20}" returnToParent="0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837473B0-CC2E-450A-ABE3-18F120FF3D39}">
                              <a1611:picAttrSrcUrl xmlns:a1611="http://schemas.microsoft.com/office/drawing/2016/11/main" r:id="rId6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32514" cy="1024478"/>
                        </a:xfrm>
                        <a:prstGeom prst="ellipse">
                          <a:avLst/>
                        </a:prstGeom>
                        <a:ln w="63500" cap="rnd">
                          <a:noFill/>
                        </a:ln>
                        <a:effectLst>
                          <a:outerShdw blurRad="381000" dist="292100" dir="5400000" sx="-80000" sy="-18000" rotWithShape="0">
                            <a:srgbClr val="000000">
                              <a:alpha val="22000"/>
                            </a:srgbClr>
                          </a:outerShdw>
                          <a:softEdge rad="635000"/>
                        </a:effectLst>
                        <a:scene3d>
                          <a:camera prst="orthographicFront"/>
                          <a:lightRig rig="contrasting" dir="t">
                            <a:rot lat="0" lon="0" rev="3000000"/>
                          </a:lightRig>
                        </a:scene3d>
                        <a:sp3d contourW="7620">
                          <a:bevelT w="95250" h="31750"/>
                          <a:contourClr>
                            <a:srgbClr val="333333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Vista general de diapositiva 2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1793C1C8-85B9-49ED-A0E8-D6AFF16273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p:blipFill>
            <p:spPr>
              <a:xfrm>
                <a:off x="7910818" y="433605"/>
                <a:ext cx="1132514" cy="1024478"/>
              </a:xfrm>
              <a:prstGeom prst="ellipse">
                <a:avLst/>
              </a:prstGeom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  <a:softEdge rad="635000"/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1545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FC81D92E-E156-4F3C-A3AD-0AE361ED36EA}"/>
              </a:ext>
            </a:extLst>
          </p:cNvPr>
          <p:cNvSpPr/>
          <p:nvPr/>
        </p:nvSpPr>
        <p:spPr>
          <a:xfrm>
            <a:off x="0" y="-144625"/>
            <a:ext cx="12503021" cy="7147249"/>
          </a:xfrm>
          <a:prstGeom prst="rect">
            <a:avLst/>
          </a:prstGeom>
          <a:gradFill>
            <a:gsLst>
              <a:gs pos="10000">
                <a:schemeClr val="bg1">
                  <a:lumMod val="95000"/>
                  <a:lumOff val="5000"/>
                  <a:alpha val="61000"/>
                </a:schemeClr>
              </a:gs>
              <a:gs pos="100000">
                <a:schemeClr val="bg1">
                  <a:lumMod val="95000"/>
                  <a:lumOff val="5000"/>
                  <a:alpha val="0"/>
                </a:schemeClr>
              </a:gs>
            </a:gsLst>
            <a:lin ang="48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 useBgFill="1"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B2AACDE0-60DC-4BFE-A67A-136601348B86}"/>
              </a:ext>
            </a:extLst>
          </p:cNvPr>
          <p:cNvSpPr/>
          <p:nvPr/>
        </p:nvSpPr>
        <p:spPr>
          <a:xfrm>
            <a:off x="9238850" y="1860680"/>
            <a:ext cx="793101" cy="3629607"/>
          </a:xfrm>
          <a:prstGeom prst="roundRect">
            <a:avLst>
              <a:gd name="adj" fmla="val 31323"/>
            </a:avLst>
          </a:prstGeom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 useBgFill="1"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3BC53460-3EDA-4F46-9000-7382433C6E0E}"/>
              </a:ext>
            </a:extLst>
          </p:cNvPr>
          <p:cNvSpPr/>
          <p:nvPr/>
        </p:nvSpPr>
        <p:spPr>
          <a:xfrm>
            <a:off x="6836237" y="1780591"/>
            <a:ext cx="793101" cy="3629607"/>
          </a:xfrm>
          <a:prstGeom prst="roundRect">
            <a:avLst>
              <a:gd name="adj" fmla="val 31323"/>
            </a:avLst>
          </a:prstGeom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 useBgFill="1"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735E4458-DF1E-4FB5-BDF7-94C7CFD983C2}"/>
              </a:ext>
            </a:extLst>
          </p:cNvPr>
          <p:cNvSpPr/>
          <p:nvPr/>
        </p:nvSpPr>
        <p:spPr>
          <a:xfrm>
            <a:off x="7640993" y="2034074"/>
            <a:ext cx="793101" cy="3282820"/>
          </a:xfrm>
          <a:prstGeom prst="roundRect">
            <a:avLst>
              <a:gd name="adj" fmla="val 31323"/>
            </a:avLst>
          </a:prstGeom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 useBgFill="1"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9E8F8FAA-9396-4C83-9AE9-7E011FE9FD17}"/>
              </a:ext>
            </a:extLst>
          </p:cNvPr>
          <p:cNvSpPr/>
          <p:nvPr/>
        </p:nvSpPr>
        <p:spPr>
          <a:xfrm>
            <a:off x="8445749" y="2034074"/>
            <a:ext cx="793101" cy="3282820"/>
          </a:xfrm>
          <a:prstGeom prst="roundRect">
            <a:avLst>
              <a:gd name="adj" fmla="val 31323"/>
            </a:avLst>
          </a:prstGeom>
          <a:effectLst>
            <a:outerShdw blurRad="190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124" name="Picture 4" descr="Qué es el modelo de negocio Freemium?">
            <a:extLst>
              <a:ext uri="{FF2B5EF4-FFF2-40B4-BE49-F238E27FC236}">
                <a16:creationId xmlns:a16="http://schemas.microsoft.com/office/drawing/2014/main" id="{8105733C-5364-4DD5-BC89-263ED7D4F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861" y="2848525"/>
            <a:ext cx="3728465" cy="165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FEAA18D-4DAA-4EA4-B1CB-42F74B70AC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863" y="144624"/>
            <a:ext cx="12192000" cy="6858000"/>
          </a:xfrm>
          <a:prstGeom prst="rect">
            <a:avLst/>
          </a:prstGeom>
        </p:spPr>
      </p:pic>
      <p:sp>
        <p:nvSpPr>
          <p:cNvPr id="19" name="Entrada">
            <a:extLst>
              <a:ext uri="{FF2B5EF4-FFF2-40B4-BE49-F238E27FC236}">
                <a16:creationId xmlns:a16="http://schemas.microsoft.com/office/drawing/2014/main" id="{D6F90F5A-0C74-4E87-928F-CBF7B533D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6967" y="144624"/>
            <a:ext cx="3500721" cy="923330"/>
          </a:xfrm>
          <a:prstGeom prst="rect">
            <a:avLst/>
          </a:prstGeom>
          <a:solidFill>
            <a:schemeClr val="tx1">
              <a:lumMod val="85000"/>
              <a:alpha val="58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EC" altLang="es-EC" sz="1800" dirty="0">
                <a:solidFill>
                  <a:schemeClr val="bg1"/>
                </a:solidFill>
              </a:rPr>
              <a:t>ACCESIBILIDAD</a:t>
            </a:r>
            <a:endParaRPr lang="en-US" altLang="es-EC" sz="18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EC" altLang="es-EC" sz="1800" dirty="0">
                <a:solidFill>
                  <a:schemeClr val="bg1"/>
                </a:solidFill>
              </a:rPr>
              <a:t>1.1 Qué es la Accesibilidad digital?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s-EC" altLang="es-EC" sz="1800" dirty="0">
              <a:solidFill>
                <a:schemeClr val="bg1"/>
              </a:solidFill>
            </a:endParaRPr>
          </a:p>
        </p:txBody>
      </p:sp>
      <p:sp>
        <p:nvSpPr>
          <p:cNvPr id="22" name="significado1">
            <a:extLst>
              <a:ext uri="{FF2B5EF4-FFF2-40B4-BE49-F238E27FC236}">
                <a16:creationId xmlns:a16="http://schemas.microsoft.com/office/drawing/2014/main" id="{E507A97A-568F-4F31-9644-4943A6B3C8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1208" y="2577983"/>
            <a:ext cx="3500721" cy="2554545"/>
          </a:xfrm>
          <a:prstGeom prst="rect">
            <a:avLst/>
          </a:prstGeom>
          <a:solidFill>
            <a:schemeClr val="tx1">
              <a:lumMod val="85000"/>
              <a:alpha val="58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MX" sz="3200" dirty="0"/>
              <a:t>LA ACCESIBILIDAD DIGITAL ES HACER QUE EL INTERNET SEA USABLE PARA TODOS.</a:t>
            </a:r>
            <a:endParaRPr lang="es-EC" altLang="es-EC" sz="3200" dirty="0">
              <a:solidFill>
                <a:schemeClr val="bg1"/>
              </a:solidFill>
            </a:endParaRPr>
          </a:p>
        </p:txBody>
      </p:sp>
      <p:pic>
        <p:nvPicPr>
          <p:cNvPr id="5128" name="Picture 8" descr="Accesibilidad Digital - Mentinno Insights">
            <a:extLst>
              <a:ext uri="{FF2B5EF4-FFF2-40B4-BE49-F238E27FC236}">
                <a16:creationId xmlns:a16="http://schemas.microsoft.com/office/drawing/2014/main" id="{9A276F59-DB1B-413F-997F-B3FC763AB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18" y="2577983"/>
            <a:ext cx="5063122" cy="335707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8499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51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  <p:bldLst>
      <p:bldP spid="17" grpId="0" animBg="1"/>
      <p:bldP spid="5" grpId="0" animBg="1"/>
      <p:bldP spid="13" grpId="0" animBg="1"/>
      <p:bldP spid="14" grpId="0" animBg="1"/>
      <p:bldP spid="22" grpId="0" animBg="1"/>
      <p:bldP spid="22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Imagen 3">
            <a:extLst>
              <a:ext uri="{FF2B5EF4-FFF2-40B4-BE49-F238E27FC236}">
                <a16:creationId xmlns:a16="http://schemas.microsoft.com/office/drawing/2014/main" id="{E10A0561-A155-4CD0-A85B-5D00D4DBA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800" y="0"/>
            <a:ext cx="123517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1710183-3DFC-48A0-A4AD-AADCC8020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043" y="794542"/>
            <a:ext cx="9011908" cy="513469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9594593-BFBF-4018-ACCA-FF13024573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800" y="0"/>
            <a:ext cx="123517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894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Imagen 3">
            <a:extLst>
              <a:ext uri="{FF2B5EF4-FFF2-40B4-BE49-F238E27FC236}">
                <a16:creationId xmlns:a16="http://schemas.microsoft.com/office/drawing/2014/main" id="{E10A0561-A155-4CD0-A85B-5D00D4DBA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9E31EF5-5A92-4F2D-B4FD-51673C9AD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047" y="1403127"/>
            <a:ext cx="7676790" cy="464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954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Imagen 3">
            <a:extLst>
              <a:ext uri="{FF2B5EF4-FFF2-40B4-BE49-F238E27FC236}">
                <a16:creationId xmlns:a16="http://schemas.microsoft.com/office/drawing/2014/main" id="{E10A0561-A155-4CD0-A85B-5D00D4DBA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9BF2B270-0FC9-48A6-B282-F9AB7E5A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565" y="1492899"/>
            <a:ext cx="8272870" cy="463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69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Imagen 3">
            <a:extLst>
              <a:ext uri="{FF2B5EF4-FFF2-40B4-BE49-F238E27FC236}">
                <a16:creationId xmlns:a16="http://schemas.microsoft.com/office/drawing/2014/main" id="{E10A0561-A155-4CD0-A85B-5D00D4DBA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72B4E5E-2748-4A51-9D61-CB339BE2C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321" y="1726162"/>
            <a:ext cx="7370872" cy="427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57679"/>
      </p:ext>
    </p:extLst>
  </p:cSld>
  <p:clrMapOvr>
    <a:masterClrMapping/>
  </p:clrMapOvr>
</p:sld>
</file>

<file path=ppt/theme/theme1.xml><?xml version="1.0" encoding="utf-8"?>
<a:theme xmlns:a="http://schemas.openxmlformats.org/drawingml/2006/main" name="Sector">
  <a:themeElements>
    <a:clrScheme name="Secto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o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o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352</TotalTime>
  <Words>343</Words>
  <Application>Microsoft Office PowerPoint</Application>
  <PresentationFormat>Panorámica</PresentationFormat>
  <Paragraphs>40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5" baseType="lpstr">
      <vt:lpstr>Arial</vt:lpstr>
      <vt:lpstr>Arial Black</vt:lpstr>
      <vt:lpstr>Calibri</vt:lpstr>
      <vt:lpstr>Century Gothic</vt:lpstr>
      <vt:lpstr>Wingdings 3</vt:lpstr>
      <vt:lpstr>Sector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ISAAC</dc:creator>
  <cp:lastModifiedBy>ISAAC</cp:lastModifiedBy>
  <cp:revision>19</cp:revision>
  <dcterms:created xsi:type="dcterms:W3CDTF">2025-10-01T21:46:22Z</dcterms:created>
  <dcterms:modified xsi:type="dcterms:W3CDTF">2025-10-02T03:39:00Z</dcterms:modified>
</cp:coreProperties>
</file>